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65" d="100"/>
          <a:sy n="65" d="100"/>
        </p:scale>
        <p:origin x="960" y="6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21FD13-2361-4F6A-B275-370C6FED40B6}" type="datetimeFigureOut">
              <a:rPr lang="ru-RU" smtClean="0"/>
              <a:pPr/>
              <a:t>02.12.2018</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55BD16-A769-4A0D-9F5C-65F909D95233}" type="slidenum">
              <a:rPr lang="ru-RU" smtClean="0"/>
              <a:pPr/>
              <a:t>‹#›</a:t>
            </a:fld>
            <a:endParaRPr lang="ru-RU" dirty="0"/>
          </a:p>
        </p:txBody>
      </p:sp>
    </p:spTree>
    <p:extLst>
      <p:ext uri="{BB962C8B-B14F-4D97-AF65-F5344CB8AC3E}">
        <p14:creationId xmlns:p14="http://schemas.microsoft.com/office/powerpoint/2010/main" val="2927656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36857-1ABF-42BB-9E64-207E037A7FD5}" type="datetimeFigureOut">
              <a:rPr lang="ru-RU" smtClean="0"/>
              <a:pPr/>
              <a:t>02.12.2018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CBE17-B9A0-4E6A-A9D8-43A4D4936495}" type="slidenum">
              <a:rPr lang="ru-RU" smtClean="0"/>
              <a:pPr/>
              <a:t>‹#›</a:t>
            </a:fld>
            <a:endParaRPr lang="ru-RU" dirty="0"/>
          </a:p>
        </p:txBody>
      </p:sp>
    </p:spTree>
    <p:extLst>
      <p:ext uri="{BB962C8B-B14F-4D97-AF65-F5344CB8AC3E}">
        <p14:creationId xmlns:p14="http://schemas.microsoft.com/office/powerpoint/2010/main" val="295928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50CBE17-B9A0-4E6A-A9D8-43A4D4936495}" type="slidenum">
              <a:rPr lang="ru-RU" smtClean="0"/>
              <a:pPr/>
              <a:t>5</a:t>
            </a:fld>
            <a:endParaRPr lang="ru-RU" dirty="0"/>
          </a:p>
        </p:txBody>
      </p:sp>
    </p:spTree>
    <p:extLst>
      <p:ext uri="{BB962C8B-B14F-4D97-AF65-F5344CB8AC3E}">
        <p14:creationId xmlns:p14="http://schemas.microsoft.com/office/powerpoint/2010/main" val="848890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28B5E997-92EA-4F81-9EC8-6C1AE28800A2}"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28B5E997-92EA-4F81-9EC8-6C1AE28800A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76289F1-9436-4356-946A-7A4B6C702D11}" type="datetimeFigureOut">
              <a:rPr lang="ru-RU" smtClean="0"/>
              <a:pPr/>
              <a:t>02.12.2018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B5E997-92EA-4F81-9EC8-6C1AE28800A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76289F1-9436-4356-946A-7A4B6C702D11}" type="datetimeFigureOut">
              <a:rPr lang="ru-RU" smtClean="0"/>
              <a:pPr/>
              <a:t>02.12.2018</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8B5E997-92EA-4F81-9EC8-6C1AE28800A2}"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solidFill>
                  <a:schemeClr val="tx2"/>
                </a:solidFill>
              </a:rPr>
              <a:t>25 </a:t>
            </a:r>
            <a:r>
              <a:rPr lang="ru-RU" dirty="0" smtClean="0">
                <a:solidFill>
                  <a:schemeClr val="tx2"/>
                </a:solidFill>
              </a:rPr>
              <a:t>лет Российской Конституции</a:t>
            </a:r>
            <a:endParaRPr lang="ru-RU" dirty="0">
              <a:solidFill>
                <a:schemeClr val="tx2"/>
              </a:solidFill>
            </a:endParaRPr>
          </a:p>
        </p:txBody>
      </p:sp>
      <p:sp>
        <p:nvSpPr>
          <p:cNvPr id="3" name="Подзаголовок 2"/>
          <p:cNvSpPr>
            <a:spLocks noGrp="1"/>
          </p:cNvSpPr>
          <p:nvPr>
            <p:ph type="subTitle" idx="1"/>
          </p:nvPr>
        </p:nvSpPr>
        <p:spPr>
          <a:xfrm>
            <a:off x="755576" y="4941168"/>
            <a:ext cx="7560840" cy="1008112"/>
          </a:xfrm>
        </p:spPr>
        <p:txBody>
          <a:bodyPr>
            <a:normAutofit fontScale="47500" lnSpcReduction="20000"/>
          </a:bodyPr>
          <a:lstStyle/>
          <a:p>
            <a:r>
              <a:rPr lang="ru-RU" sz="4200" dirty="0" smtClean="0"/>
              <a:t>Бециева Аминат Аслановна,  8 класс</a:t>
            </a:r>
          </a:p>
          <a:p>
            <a:r>
              <a:rPr lang="ru-RU" sz="4200" dirty="0" smtClean="0"/>
              <a:t>Ремонтненский район</a:t>
            </a:r>
          </a:p>
          <a:p>
            <a:r>
              <a:rPr lang="ru-RU" sz="4200" dirty="0" smtClean="0"/>
              <a:t>МБОУ Валуевская средняя школа</a:t>
            </a:r>
          </a:p>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smtClean="0">
                <a:solidFill>
                  <a:schemeClr val="tx1"/>
                </a:solidFill>
              </a:rPr>
              <a:t>Классификация прав и свобод человека и гражданина</a:t>
            </a:r>
            <a:endParaRPr lang="ru-RU" sz="4000" dirty="0">
              <a:solidFill>
                <a:schemeClr val="tx1"/>
              </a:solidFill>
            </a:endParaRPr>
          </a:p>
        </p:txBody>
      </p:sp>
      <p:sp>
        <p:nvSpPr>
          <p:cNvPr id="7" name="Текст 6"/>
          <p:cNvSpPr>
            <a:spLocks noGrp="1"/>
          </p:cNvSpPr>
          <p:nvPr>
            <p:ph idx="1"/>
          </p:nvPr>
        </p:nvSpPr>
        <p:spPr/>
        <p:txBody>
          <a:bodyPr>
            <a:normAutofit/>
          </a:bodyPr>
          <a:lstStyle/>
          <a:p>
            <a:pPr marL="137160" indent="0" algn="just">
              <a:buNone/>
            </a:pPr>
            <a:r>
              <a:rPr lang="ru-RU" sz="2400" dirty="0" smtClean="0"/>
              <a:t>     В правовой доктрине по основной сфере проявления  в общественных отношениях права  человека обычно делятся  на: личные, политические, социально-экономические и культурные, однако, в значительной степени и такое деление  символично. Для ряда из них существенно  лишь различие  между  правами человека  и правами гражданина.    </a:t>
            </a:r>
          </a:p>
          <a:p>
            <a:pPr marL="137160" indent="0" algn="just">
              <a:buNone/>
            </a:pPr>
            <a:r>
              <a:rPr lang="ru-RU" sz="2400" dirty="0"/>
              <a:t> </a:t>
            </a:r>
            <a:r>
              <a:rPr lang="ru-RU" sz="2400" dirty="0" smtClean="0"/>
              <a:t>                       Права человека делятся на: </a:t>
            </a:r>
          </a:p>
          <a:p>
            <a:pPr marL="137160" indent="0" algn="ctr">
              <a:buNone/>
            </a:pPr>
            <a:r>
              <a:rPr lang="ru-RU" sz="2400" dirty="0" smtClean="0"/>
              <a:t>личные + политические; </a:t>
            </a:r>
          </a:p>
          <a:p>
            <a:pPr marL="137160" indent="0" algn="ctr">
              <a:buNone/>
            </a:pPr>
            <a:r>
              <a:rPr lang="ru-RU" sz="2400" dirty="0" smtClean="0"/>
              <a:t>социально-экономические;</a:t>
            </a:r>
          </a:p>
          <a:p>
            <a:pPr marL="137160" indent="0" algn="ctr">
              <a:buNone/>
            </a:pPr>
            <a:r>
              <a:rPr lang="ru-RU" sz="2400" dirty="0" smtClean="0"/>
              <a:t>культурные + коллективные.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2586"/>
            <a:ext cx="8229600" cy="1143000"/>
          </a:xfrm>
        </p:spPr>
        <p:txBody>
          <a:bodyPr>
            <a:normAutofit/>
          </a:bodyPr>
          <a:lstStyle/>
          <a:p>
            <a:r>
              <a:rPr lang="ru-RU" sz="4400" dirty="0" smtClean="0">
                <a:solidFill>
                  <a:schemeClr val="tx1"/>
                </a:solidFill>
              </a:rPr>
              <a:t>Личные</a:t>
            </a:r>
            <a:endParaRPr lang="ru-RU" sz="4400" dirty="0">
              <a:solidFill>
                <a:schemeClr val="tx1"/>
              </a:solidFill>
            </a:endParaRPr>
          </a:p>
        </p:txBody>
      </p:sp>
      <p:sp>
        <p:nvSpPr>
          <p:cNvPr id="5" name="Текст 4"/>
          <p:cNvSpPr>
            <a:spLocks noGrp="1"/>
          </p:cNvSpPr>
          <p:nvPr>
            <p:ph idx="1"/>
          </p:nvPr>
        </p:nvSpPr>
        <p:spPr>
          <a:xfrm>
            <a:off x="323527" y="1110414"/>
            <a:ext cx="8614931" cy="5558946"/>
          </a:xfrm>
        </p:spPr>
        <p:txBody>
          <a:bodyPr>
            <a:noAutofit/>
          </a:bodyPr>
          <a:lstStyle/>
          <a:p>
            <a:pPr marL="137160" indent="0" algn="just">
              <a:buNone/>
            </a:pPr>
            <a:r>
              <a:rPr lang="ru-RU" sz="1800" dirty="0" smtClean="0"/>
              <a:t>Личные права является правами каждого, и, хотя часто именуется гражданскими. Не связаны напрямую с принадлежностью к гражданству государства, не вытекают из него. Считаются прирожденные и  неотъемлемые для каждого человека  независимо от его гражданства, пола, возраста, расы, этнической или религиозной  принадлежности. Необходимы для охраны жизни, достоинства и свободы человека. </a:t>
            </a:r>
          </a:p>
          <a:p>
            <a:pPr marL="137160" indent="0" algn="just">
              <a:buNone/>
            </a:pPr>
            <a:r>
              <a:rPr lang="ru-RU" sz="1800" dirty="0" smtClean="0"/>
              <a:t>К личным правам обычно относят:</a:t>
            </a:r>
          </a:p>
          <a:p>
            <a:pPr marL="285750" indent="-285750">
              <a:spcBef>
                <a:spcPts val="0"/>
              </a:spcBef>
            </a:pPr>
            <a:r>
              <a:rPr lang="ru-RU" sz="1800" dirty="0" smtClean="0"/>
              <a:t> Право на жизнь;</a:t>
            </a:r>
          </a:p>
          <a:p>
            <a:pPr marL="285750" indent="-285750">
              <a:spcBef>
                <a:spcPts val="0"/>
              </a:spcBef>
            </a:pPr>
            <a:r>
              <a:rPr lang="ru-RU" sz="1800" dirty="0" smtClean="0"/>
              <a:t> Наказуемость только по суду- запрет внесудебной расправы;</a:t>
            </a:r>
          </a:p>
          <a:p>
            <a:pPr marL="285750" indent="-285750">
              <a:spcBef>
                <a:spcPts val="0"/>
              </a:spcBef>
            </a:pPr>
            <a:r>
              <a:rPr lang="ru-RU" sz="1800" dirty="0" smtClean="0"/>
              <a:t> Неприкосновенность личности;</a:t>
            </a:r>
          </a:p>
          <a:p>
            <a:pPr marL="285750" indent="-285750">
              <a:spcBef>
                <a:spcPts val="0"/>
              </a:spcBef>
            </a:pPr>
            <a:r>
              <a:rPr lang="ru-RU" sz="1800" dirty="0" smtClean="0"/>
              <a:t>Свобода передвижения и выбора места жительства;</a:t>
            </a:r>
          </a:p>
          <a:p>
            <a:pPr marL="285750" indent="-285750">
              <a:spcBef>
                <a:spcPts val="0"/>
              </a:spcBef>
            </a:pPr>
            <a:r>
              <a:rPr lang="ru-RU" sz="1800" dirty="0" smtClean="0"/>
              <a:t> Неприкосновенность  переписки;</a:t>
            </a:r>
          </a:p>
          <a:p>
            <a:pPr marL="285750" indent="-285750">
              <a:spcBef>
                <a:spcPts val="0"/>
              </a:spcBef>
            </a:pPr>
            <a:r>
              <a:rPr lang="ru-RU" sz="1800" dirty="0" smtClean="0"/>
              <a:t> Запрет принудительного труда;</a:t>
            </a:r>
          </a:p>
          <a:p>
            <a:pPr marL="285750" indent="-285750">
              <a:spcBef>
                <a:spcPts val="0"/>
              </a:spcBef>
            </a:pPr>
            <a:r>
              <a:rPr lang="ru-RU" sz="1800" dirty="0" smtClean="0"/>
              <a:t> Достоинство личности ;</a:t>
            </a:r>
          </a:p>
          <a:p>
            <a:pPr marL="285750" indent="-285750">
              <a:spcBef>
                <a:spcPts val="0"/>
              </a:spcBef>
            </a:pPr>
            <a:r>
              <a:rPr lang="ru-RU" sz="1800" dirty="0" smtClean="0"/>
              <a:t> Свобода совести и вероисповедания;</a:t>
            </a:r>
          </a:p>
          <a:p>
            <a:pPr marL="285750" indent="-285750">
              <a:spcBef>
                <a:spcPts val="0"/>
              </a:spcBef>
            </a:pPr>
            <a:r>
              <a:rPr lang="ru-RU" sz="1800" dirty="0" smtClean="0"/>
              <a:t> Права личности  на признание  его       правосубъектности  </a:t>
            </a:r>
          </a:p>
          <a:p>
            <a:pPr marL="285750" indent="-285750">
              <a:spcBef>
                <a:spcPts val="0"/>
              </a:spcBef>
            </a:pPr>
            <a:r>
              <a:rPr lang="ru-RU" sz="1800" dirty="0" smtClean="0"/>
              <a:t> Право на убежище;</a:t>
            </a:r>
          </a:p>
          <a:p>
            <a:pPr marL="285750" indent="-285750">
              <a:spcBef>
                <a:spcPts val="0"/>
              </a:spcBef>
            </a:pPr>
            <a:r>
              <a:rPr lang="ru-RU" sz="1800" dirty="0" smtClean="0"/>
              <a:t> Право на гражданство;</a:t>
            </a:r>
          </a:p>
          <a:p>
            <a:pPr marL="285750" indent="-285750">
              <a:spcBef>
                <a:spcPts val="0"/>
              </a:spcBef>
            </a:pPr>
            <a:r>
              <a:rPr lang="ru-RU" sz="1800" dirty="0" smtClean="0"/>
              <a:t> Право вступать в брак и основывать семью;</a:t>
            </a:r>
          </a:p>
          <a:p>
            <a:pPr marL="285750" indent="-285750">
              <a:spcBef>
                <a:spcPts val="0"/>
              </a:spcBef>
            </a:pPr>
            <a:r>
              <a:rPr lang="ru-RU" sz="1800" dirty="0" smtClean="0"/>
              <a:t> Право  владеть имуществом;</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4400" dirty="0" smtClean="0">
                <a:solidFill>
                  <a:schemeClr val="tx1"/>
                </a:solidFill>
              </a:rPr>
              <a:t>Политические</a:t>
            </a:r>
            <a:endParaRPr lang="ru-RU" sz="4400" dirty="0">
              <a:solidFill>
                <a:schemeClr val="tx1"/>
              </a:solidFill>
            </a:endParaRPr>
          </a:p>
        </p:txBody>
      </p:sp>
      <p:sp>
        <p:nvSpPr>
          <p:cNvPr id="6" name="Текст 5"/>
          <p:cNvSpPr>
            <a:spLocks noGrp="1"/>
          </p:cNvSpPr>
          <p:nvPr>
            <p:ph idx="1"/>
          </p:nvPr>
        </p:nvSpPr>
        <p:spPr>
          <a:xfrm>
            <a:off x="323528" y="1268760"/>
            <a:ext cx="8406106" cy="5112568"/>
          </a:xfrm>
        </p:spPr>
        <p:txBody>
          <a:bodyPr>
            <a:normAutofit/>
          </a:bodyPr>
          <a:lstStyle/>
          <a:p>
            <a:pPr marL="137160" indent="0" algn="just">
              <a:lnSpc>
                <a:spcPct val="130000"/>
              </a:lnSpc>
              <a:spcBef>
                <a:spcPts val="0"/>
              </a:spcBef>
              <a:buNone/>
            </a:pPr>
            <a:r>
              <a:rPr lang="ru-RU" sz="1800" dirty="0" smtClean="0"/>
              <a:t>Политические права и свободы  отличаются от личных, социальных,  экономических и других прав, тем, что, как  правило, тесно связаны с принадлежностью к гражданству данного государства. Являются одной из групп основных конституционных прав и свобод граждан, так как определяют их участие в общественной и политической жизни страны. К политическим правам, </a:t>
            </a:r>
            <a:r>
              <a:rPr lang="ru-RU" sz="1800" dirty="0"/>
              <a:t>к</a:t>
            </a:r>
            <a:r>
              <a:rPr lang="ru-RU" sz="1800" dirty="0" smtClean="0"/>
              <a:t>ак правило, относят:</a:t>
            </a:r>
          </a:p>
          <a:p>
            <a:pPr>
              <a:lnSpc>
                <a:spcPct val="130000"/>
              </a:lnSpc>
              <a:spcBef>
                <a:spcPts val="0"/>
              </a:spcBef>
            </a:pPr>
            <a:r>
              <a:rPr lang="ru-RU" sz="1800" dirty="0" smtClean="0"/>
              <a:t> равенство перед законом- отсутствие сословий;</a:t>
            </a:r>
          </a:p>
          <a:p>
            <a:pPr>
              <a:lnSpc>
                <a:spcPct val="130000"/>
              </a:lnSpc>
              <a:spcBef>
                <a:spcPts val="0"/>
              </a:spcBef>
            </a:pPr>
            <a:r>
              <a:rPr lang="ru-RU" sz="1800" dirty="0" smtClean="0"/>
              <a:t> свобода  совести- право иметь любые убеждения, в том числе исповедовать любую религию, или не исповедовать никакой ;</a:t>
            </a:r>
          </a:p>
          <a:p>
            <a:pPr>
              <a:lnSpc>
                <a:spcPct val="130000"/>
              </a:lnSpc>
              <a:spcBef>
                <a:spcPts val="0"/>
              </a:spcBef>
            </a:pPr>
            <a:r>
              <a:rPr lang="ru-RU" sz="1800" dirty="0" smtClean="0"/>
              <a:t> свобода слова и печати- запрет цензуры;</a:t>
            </a:r>
          </a:p>
          <a:p>
            <a:pPr>
              <a:lnSpc>
                <a:spcPct val="130000"/>
              </a:lnSpc>
              <a:spcBef>
                <a:spcPts val="0"/>
              </a:spcBef>
            </a:pPr>
            <a:r>
              <a:rPr lang="ru-RU" sz="1800" dirty="0" smtClean="0"/>
              <a:t> свобода собраний – право создавать союзы не спрашивая разрешения;</a:t>
            </a:r>
          </a:p>
          <a:p>
            <a:pPr>
              <a:lnSpc>
                <a:spcPct val="130000"/>
              </a:lnSpc>
              <a:spcBef>
                <a:spcPts val="0"/>
              </a:spcBef>
            </a:pPr>
            <a:r>
              <a:rPr lang="ru-RU" sz="1800" dirty="0" smtClean="0"/>
              <a:t>право обращений;</a:t>
            </a:r>
          </a:p>
          <a:p>
            <a:pPr>
              <a:lnSpc>
                <a:spcPct val="130000"/>
              </a:lnSpc>
              <a:spcBef>
                <a:spcPts val="0"/>
              </a:spcBef>
            </a:pPr>
            <a:r>
              <a:rPr lang="ru-RU" sz="1800" dirty="0" smtClean="0"/>
              <a:t> право принимать участии в управлении своей страной.</a:t>
            </a:r>
          </a:p>
          <a:p>
            <a:pPr marL="137160" indent="0">
              <a:buNone/>
            </a:pPr>
            <a:endParaRPr lang="ru-RU"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p:txBody>
          <a:bodyPr/>
          <a:lstStyle/>
          <a:p>
            <a:r>
              <a:rPr lang="ru-RU" dirty="0" smtClean="0">
                <a:solidFill>
                  <a:schemeClr val="tx1"/>
                </a:solidFill>
              </a:rPr>
              <a:t>Социально-экономические</a:t>
            </a:r>
            <a:endParaRPr lang="ru-RU" dirty="0">
              <a:solidFill>
                <a:schemeClr val="tx1"/>
              </a:solidFill>
            </a:endParaRPr>
          </a:p>
        </p:txBody>
      </p:sp>
      <p:sp>
        <p:nvSpPr>
          <p:cNvPr id="16" name="Текст 15"/>
          <p:cNvSpPr>
            <a:spLocks noGrp="1"/>
          </p:cNvSpPr>
          <p:nvPr>
            <p:ph idx="1"/>
          </p:nvPr>
        </p:nvSpPr>
        <p:spPr/>
        <p:txBody>
          <a:bodyPr>
            <a:normAutofit/>
          </a:bodyPr>
          <a:lstStyle/>
          <a:p>
            <a:pPr marL="0" indent="0" algn="just">
              <a:lnSpc>
                <a:spcPct val="150000"/>
              </a:lnSpc>
              <a:spcBef>
                <a:spcPts val="0"/>
              </a:spcBef>
              <a:buNone/>
            </a:pPr>
            <a:r>
              <a:rPr lang="ru-RU" sz="2000" dirty="0" smtClean="0"/>
              <a:t>Это возможность личности в сфере производства и распределения материальных благ, призванные  обеспечить удовлетворение экономических и тесно  связанных с ними духовных потребностей и интересов человека. К социально -экономическим правам относятся:</a:t>
            </a:r>
          </a:p>
          <a:p>
            <a:pPr marL="342900" indent="-342900" algn="just">
              <a:lnSpc>
                <a:spcPct val="150000"/>
              </a:lnSpc>
              <a:spcBef>
                <a:spcPts val="0"/>
              </a:spcBef>
            </a:pPr>
            <a:r>
              <a:rPr lang="ru-RU" sz="2000" dirty="0" smtClean="0"/>
              <a:t> Трудовые права;</a:t>
            </a:r>
          </a:p>
          <a:p>
            <a:pPr marL="342900" indent="-342900" algn="just">
              <a:lnSpc>
                <a:spcPct val="150000"/>
              </a:lnSpc>
              <a:spcBef>
                <a:spcPts val="0"/>
              </a:spcBef>
            </a:pPr>
            <a:r>
              <a:rPr lang="ru-RU" sz="2000" dirty="0" smtClean="0"/>
              <a:t> Право на охрану семьи, материнства, отцовства и детства;</a:t>
            </a:r>
          </a:p>
          <a:p>
            <a:pPr marL="342900" indent="-342900" algn="just">
              <a:lnSpc>
                <a:spcPct val="150000"/>
              </a:lnSpc>
              <a:spcBef>
                <a:spcPts val="0"/>
              </a:spcBef>
            </a:pPr>
            <a:r>
              <a:rPr lang="ru-RU" sz="2000" dirty="0" smtClean="0"/>
              <a:t> Право на социальное обеспечение;</a:t>
            </a:r>
          </a:p>
          <a:p>
            <a:pPr marL="342900" indent="-342900" algn="just">
              <a:lnSpc>
                <a:spcPct val="150000"/>
              </a:lnSpc>
              <a:spcBef>
                <a:spcPts val="0"/>
              </a:spcBef>
            </a:pPr>
            <a:r>
              <a:rPr lang="ru-RU" sz="2000" dirty="0" smtClean="0"/>
              <a:t> Право на охрану здоровья и медицинскую помощь;</a:t>
            </a:r>
          </a:p>
          <a:p>
            <a:pPr marL="342900" indent="-342900" algn="just">
              <a:lnSpc>
                <a:spcPct val="150000"/>
              </a:lnSpc>
              <a:spcBef>
                <a:spcPts val="0"/>
              </a:spcBef>
            </a:pPr>
            <a:r>
              <a:rPr lang="ru-RU" sz="2000" dirty="0" smtClean="0"/>
              <a:t> Право на восьмичасовой рабочий день, на справедливые условия труда. Равную оплату за труд равной ценности и т.д.</a:t>
            </a:r>
          </a:p>
          <a:p>
            <a:endParaRPr lang="ru-RU"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90872" y="0"/>
            <a:ext cx="8229600" cy="1143000"/>
          </a:xfrm>
        </p:spPr>
        <p:txBody>
          <a:bodyPr/>
          <a:lstStyle/>
          <a:p>
            <a:r>
              <a:rPr lang="ru-RU" dirty="0" smtClean="0">
                <a:solidFill>
                  <a:schemeClr val="tx1"/>
                </a:solidFill>
              </a:rPr>
              <a:t>Культурные</a:t>
            </a:r>
            <a:endParaRPr lang="ru-RU" dirty="0">
              <a:solidFill>
                <a:schemeClr val="tx1"/>
              </a:solidFill>
            </a:endParaRPr>
          </a:p>
        </p:txBody>
      </p:sp>
      <p:sp>
        <p:nvSpPr>
          <p:cNvPr id="6" name="Текст 5"/>
          <p:cNvSpPr>
            <a:spLocks noGrp="1"/>
          </p:cNvSpPr>
          <p:nvPr>
            <p:ph idx="1"/>
          </p:nvPr>
        </p:nvSpPr>
        <p:spPr>
          <a:xfrm>
            <a:off x="32965" y="1143000"/>
            <a:ext cx="8712968" cy="3222104"/>
          </a:xfrm>
        </p:spPr>
        <p:txBody>
          <a:bodyPr>
            <a:normAutofit fontScale="55000" lnSpcReduction="20000"/>
          </a:bodyPr>
          <a:lstStyle/>
          <a:p>
            <a:pPr marL="137160" indent="0" algn="just">
              <a:lnSpc>
                <a:spcPct val="150000"/>
              </a:lnSpc>
              <a:buNone/>
            </a:pPr>
            <a:r>
              <a:rPr lang="ru-RU" sz="3300" dirty="0" smtClean="0"/>
              <a:t>          Культурные права обеспечивают духовное развитие личности. К ним относятся:</a:t>
            </a:r>
          </a:p>
          <a:p>
            <a:pPr algn="just">
              <a:lnSpc>
                <a:spcPct val="150000"/>
              </a:lnSpc>
            </a:pPr>
            <a:r>
              <a:rPr lang="ru-RU" sz="3300" dirty="0" smtClean="0"/>
              <a:t>  Свобода языка- право получать образование на родном языке и объясняться на родном языке на собраниях;</a:t>
            </a:r>
          </a:p>
          <a:p>
            <a:pPr algn="just">
              <a:lnSpc>
                <a:spcPct val="150000"/>
              </a:lnSpc>
            </a:pPr>
            <a:r>
              <a:rPr lang="ru-RU" sz="3300" dirty="0" smtClean="0"/>
              <a:t>  Право на образование;</a:t>
            </a:r>
          </a:p>
          <a:p>
            <a:pPr algn="just">
              <a:lnSpc>
                <a:spcPct val="150000"/>
              </a:lnSpc>
            </a:pPr>
            <a:r>
              <a:rPr lang="ru-RU" sz="3300" dirty="0" smtClean="0"/>
              <a:t> Свобода наук и искусства ( свобода литературного, научного и других видов творчества и преподавание);</a:t>
            </a:r>
          </a:p>
          <a:p>
            <a:pPr algn="just">
              <a:lnSpc>
                <a:spcPct val="150000"/>
              </a:lnSpc>
            </a:pPr>
            <a:r>
              <a:rPr lang="ru-RU" sz="3300" dirty="0" smtClean="0"/>
              <a:t>  Свобода преподавания. </a:t>
            </a:r>
          </a:p>
          <a:p>
            <a:pPr marL="137160" indent="0" algn="just">
              <a:lnSpc>
                <a:spcPct val="150000"/>
              </a:lnSpc>
              <a:buNone/>
            </a:pPr>
            <a:endParaRPr lang="ru-RU" sz="1800" dirty="0" smtClean="0"/>
          </a:p>
          <a:p>
            <a:pPr>
              <a:buFont typeface="Arial" pitchFamily="34" charset="0"/>
              <a:buChar char="•"/>
            </a:pPr>
            <a:endParaRPr lang="ru-RU" sz="2000" dirty="0"/>
          </a:p>
        </p:txBody>
      </p:sp>
      <p:sp>
        <p:nvSpPr>
          <p:cNvPr id="5" name="Заголовок 3"/>
          <p:cNvSpPr txBox="1">
            <a:spLocks/>
          </p:cNvSpPr>
          <p:nvPr/>
        </p:nvSpPr>
        <p:spPr>
          <a:xfrm>
            <a:off x="590872" y="4356873"/>
            <a:ext cx="8229600" cy="1143000"/>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ru-RU" sz="4400" dirty="0" smtClean="0">
                <a:solidFill>
                  <a:schemeClr val="tx1"/>
                </a:solidFill>
              </a:rPr>
              <a:t>Экологические</a:t>
            </a:r>
            <a:br>
              <a:rPr lang="ru-RU" sz="4400" dirty="0" smtClean="0">
                <a:solidFill>
                  <a:schemeClr val="tx1"/>
                </a:solidFill>
              </a:rPr>
            </a:br>
            <a:endParaRPr lang="ru-RU" sz="4400" dirty="0">
              <a:solidFill>
                <a:schemeClr val="tx1"/>
              </a:solidFill>
            </a:endParaRPr>
          </a:p>
        </p:txBody>
      </p:sp>
      <p:sp>
        <p:nvSpPr>
          <p:cNvPr id="2" name="Прямоугольник 1"/>
          <p:cNvSpPr/>
          <p:nvPr/>
        </p:nvSpPr>
        <p:spPr>
          <a:xfrm>
            <a:off x="323528" y="5028019"/>
            <a:ext cx="8820472" cy="1200329"/>
          </a:xfrm>
          <a:prstGeom prst="rect">
            <a:avLst/>
          </a:prstGeom>
        </p:spPr>
        <p:txBody>
          <a:bodyPr wrap="square">
            <a:spAutoFit/>
          </a:bodyPr>
          <a:lstStyle/>
          <a:p>
            <a:pPr marL="422910" indent="-285750">
              <a:buFont typeface="Arial" panose="020B0604020202020204" pitchFamily="34" charset="0"/>
              <a:buChar char="•"/>
            </a:pPr>
            <a:r>
              <a:rPr lang="ru-RU" dirty="0"/>
              <a:t>Право на благоприятную окружающую среду;</a:t>
            </a:r>
          </a:p>
          <a:p>
            <a:pPr marL="422910" indent="-285750">
              <a:buFont typeface="Arial" panose="020B0604020202020204" pitchFamily="34" charset="0"/>
              <a:buChar char="•"/>
            </a:pPr>
            <a:r>
              <a:rPr lang="ru-RU" dirty="0" smtClean="0"/>
              <a:t>Право </a:t>
            </a:r>
            <a:r>
              <a:rPr lang="ru-RU" dirty="0"/>
              <a:t>на достоверную информацию о состоянии окружающей среды;</a:t>
            </a:r>
          </a:p>
          <a:p>
            <a:pPr marL="422910" indent="-285750">
              <a:buFont typeface="Arial" panose="020B0604020202020204" pitchFamily="34" charset="0"/>
              <a:buChar char="•"/>
            </a:pPr>
            <a:r>
              <a:rPr lang="ru-RU" dirty="0"/>
              <a:t>Право на возмещения </a:t>
            </a:r>
            <a:r>
              <a:rPr lang="ru-RU" dirty="0" smtClean="0"/>
              <a:t>ущерба, </a:t>
            </a:r>
            <a:r>
              <a:rPr lang="ru-RU" dirty="0"/>
              <a:t>причиненного здоровью или имуществу экологическим правонарушениям;</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txBox="1">
            <a:spLocks/>
          </p:cNvSpPr>
          <p:nvPr/>
        </p:nvSpPr>
        <p:spPr>
          <a:xfrm>
            <a:off x="500034" y="1928802"/>
            <a:ext cx="8229600" cy="3732446"/>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ru-RU" sz="6600" b="0" dirty="0" smtClean="0">
                <a:solidFill>
                  <a:schemeClr val="tx1"/>
                </a:solidFill>
                <a:effectLst/>
              </a:rPr>
              <a:t>Спасибо за внимание!</a:t>
            </a:r>
            <a:endParaRPr lang="ru-RU" sz="6600" b="0" dirty="0">
              <a:solidFill>
                <a:schemeClr val="tx1"/>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901014" cy="1012810"/>
          </a:xfrm>
        </p:spPr>
        <p:txBody>
          <a:bodyPr>
            <a:noAutofit/>
          </a:bodyPr>
          <a:lstStyle/>
          <a:p>
            <a:pPr algn="ctr"/>
            <a:r>
              <a:rPr lang="ru-RU" sz="4400" dirty="0" smtClean="0">
                <a:solidFill>
                  <a:schemeClr val="tx1"/>
                </a:solidFill>
              </a:rPr>
              <a:t>История конституции</a:t>
            </a:r>
            <a:endParaRPr lang="ru-RU" sz="4400" dirty="0">
              <a:solidFill>
                <a:schemeClr val="tx1"/>
              </a:solidFill>
            </a:endParaRPr>
          </a:p>
        </p:txBody>
      </p:sp>
      <p:sp>
        <p:nvSpPr>
          <p:cNvPr id="12" name="Текст 11"/>
          <p:cNvSpPr>
            <a:spLocks noGrp="1"/>
          </p:cNvSpPr>
          <p:nvPr>
            <p:ph type="body" idx="2"/>
          </p:nvPr>
        </p:nvSpPr>
        <p:spPr>
          <a:xfrm>
            <a:off x="251520" y="1318107"/>
            <a:ext cx="3888432" cy="4879444"/>
          </a:xfrm>
        </p:spPr>
        <p:txBody>
          <a:bodyPr>
            <a:noAutofit/>
          </a:bodyPr>
          <a:lstStyle/>
          <a:p>
            <a:pPr algn="just">
              <a:lnSpc>
                <a:spcPct val="130000"/>
              </a:lnSpc>
            </a:pPr>
            <a:r>
              <a:rPr lang="ru-RU" sz="1800" dirty="0" smtClean="0">
                <a:latin typeface="Times New Roman" pitchFamily="18" charset="0"/>
                <a:cs typeface="Times New Roman" pitchFamily="18" charset="0"/>
              </a:rPr>
              <a:t>В 1990-1991 годы происходил распад СССР. Все  республики, в том числе РСФСР, приняли Декларации о своем государственном суверенитете. Съезд народных депутатов народной республики принял Декларацию о государственном суверенитете РСФСР 12 июня 1990 года. В ней впервые была поставлена задача разработки новой Конституции РСФСР на основе провозглашенных в ней принципов, включая принцип разделение ветвей власти.</a:t>
            </a:r>
            <a:endParaRPr lang="ru-RU" sz="18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4418170" y="1484784"/>
            <a:ext cx="4286280"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3050"/>
            <a:ext cx="7972452" cy="1084248"/>
          </a:xfrm>
        </p:spPr>
        <p:txBody>
          <a:bodyPr>
            <a:noAutofit/>
          </a:bodyPr>
          <a:lstStyle/>
          <a:p>
            <a:pPr algn="ctr"/>
            <a:r>
              <a:rPr lang="ru-RU" sz="4400" dirty="0" smtClean="0">
                <a:solidFill>
                  <a:schemeClr val="tx1"/>
                </a:solidFill>
              </a:rPr>
              <a:t>Разработка  проекта</a:t>
            </a:r>
            <a:endParaRPr lang="ru-RU" sz="4400" dirty="0">
              <a:solidFill>
                <a:schemeClr val="tx1"/>
              </a:solidFill>
            </a:endParaRPr>
          </a:p>
        </p:txBody>
      </p:sp>
      <p:sp>
        <p:nvSpPr>
          <p:cNvPr id="6" name="Текст 5"/>
          <p:cNvSpPr>
            <a:spLocks noGrp="1"/>
          </p:cNvSpPr>
          <p:nvPr>
            <p:ph type="body" idx="2"/>
          </p:nvPr>
        </p:nvSpPr>
        <p:spPr>
          <a:xfrm>
            <a:off x="642910" y="1428736"/>
            <a:ext cx="7961538" cy="4880584"/>
          </a:xfrm>
        </p:spPr>
        <p:txBody>
          <a:bodyPr>
            <a:noAutofit/>
          </a:bodyPr>
          <a:lstStyle/>
          <a:p>
            <a:pPr algn="just"/>
            <a:r>
              <a:rPr lang="ru-RU" sz="1800" dirty="0" smtClean="0"/>
              <a:t>16 июня 1990 года  образована Конституционная комиссия 1-го  Съезда народных депутатов РСФСР,  которая начала  эту работу. Председателем комиссии  был назначен  Председатель  Верховного Совета РСФСР Б.Н. Ельцин, первый заместитель Председателя Верховного Совета РСФСР  был Р.Б. Хасбулатов,  секретарём  был народный  депутат РСФСР О.Г. Румянцев. Сначала в состав комиссии вошли 102 депутата, но к ноябрю 1992 года её численность сократилось до 98. Однако сложная расстановка политических сил в составе народных депутатов приводила к значительной затяжке принятия новой Конституции. В основном процессе шел по пути внесения  многочисленных изменений в действующую  Конституцию РСФСР, которая приобретала в связи с этим противоречивый  характер, одни её нормы противоречили другим. Эта несогласованность вызывала ожесточенное противостояние и противоборство законодательной  и исполнительной ветвей власти.21 сентября 1993 года Президент РФ Ельцин издал указ « О поэтапной конституционной реформе в РФ», согласно которому Съезд народных депутатов и Верховный Совет России должны были прекратить свою деятельность, а также  к 12 декабря должна была разработаться новая Конституция.</a:t>
            </a:r>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3200" dirty="0" smtClean="0">
                <a:solidFill>
                  <a:schemeClr val="tx1"/>
                </a:solidFill>
              </a:rPr>
              <a:t>Конституционный кризис в России(1992-1993)</a:t>
            </a:r>
            <a:endParaRPr lang="ru-RU" sz="3200" dirty="0">
              <a:solidFill>
                <a:schemeClr val="tx1"/>
              </a:solidFill>
            </a:endParaRPr>
          </a:p>
        </p:txBody>
      </p:sp>
      <p:sp>
        <p:nvSpPr>
          <p:cNvPr id="6" name="Текст 5"/>
          <p:cNvSpPr>
            <a:spLocks noGrp="1"/>
          </p:cNvSpPr>
          <p:nvPr>
            <p:ph idx="1"/>
          </p:nvPr>
        </p:nvSpPr>
        <p:spPr>
          <a:xfrm>
            <a:off x="285720" y="1643050"/>
            <a:ext cx="8606760" cy="4709160"/>
          </a:xfrm>
        </p:spPr>
        <p:txBody>
          <a:bodyPr>
            <a:normAutofit lnSpcReduction="10000"/>
          </a:bodyPr>
          <a:lstStyle/>
          <a:p>
            <a:pPr marL="0" lvl="1" indent="0" algn="just">
              <a:lnSpc>
                <a:spcPct val="130000"/>
              </a:lnSpc>
              <a:spcBef>
                <a:spcPts val="0"/>
              </a:spcBef>
              <a:buNone/>
            </a:pPr>
            <a:r>
              <a:rPr lang="ru-RU" sz="1800" dirty="0" smtClean="0"/>
              <a:t>Высшей точкой этого конфликта стали события в октябре 1993 года, разрешившиеся в ходе вооруженного столкновения властей роспуском Съезда народных депутатов и Верховного Совета. Налицо был не только политический , но и конституционный кризис. В этих условиях  принятие новой Конституции должно было явиться базой, способствующей установлению стабильности в обществе. Проектов новой</a:t>
            </a:r>
          </a:p>
          <a:p>
            <a:pPr marL="0" lvl="1" indent="0" algn="just">
              <a:lnSpc>
                <a:spcPct val="130000"/>
              </a:lnSpc>
              <a:spcBef>
                <a:spcPts val="0"/>
              </a:spcBef>
              <a:buNone/>
            </a:pPr>
            <a:r>
              <a:rPr lang="ru-RU" sz="1800" dirty="0" smtClean="0"/>
              <a:t>Конституции было подготовлено много. Главными из них явилось два: </a:t>
            </a:r>
          </a:p>
          <a:p>
            <a:pPr marL="0" lvl="1" indent="0" algn="just">
              <a:lnSpc>
                <a:spcPct val="130000"/>
              </a:lnSpc>
              <a:spcBef>
                <a:spcPts val="0"/>
              </a:spcBef>
              <a:buNone/>
            </a:pPr>
            <a:r>
              <a:rPr lang="ru-RU" sz="1800" dirty="0" smtClean="0"/>
              <a:t>Проект  Конституционной комиссии.</a:t>
            </a:r>
          </a:p>
          <a:p>
            <a:pPr marL="0" lvl="1" indent="0" algn="just">
              <a:lnSpc>
                <a:spcPct val="130000"/>
              </a:lnSpc>
              <a:spcBef>
                <a:spcPts val="0"/>
              </a:spcBef>
              <a:buNone/>
            </a:pPr>
            <a:r>
              <a:rPr lang="ru-RU" sz="1800" dirty="0" smtClean="0"/>
              <a:t>Проект Конституционного совещания, созданного по решению Б.Н.Ельцина.</a:t>
            </a:r>
          </a:p>
          <a:p>
            <a:pPr marL="0" indent="0" algn="just">
              <a:lnSpc>
                <a:spcPct val="130000"/>
              </a:lnSpc>
              <a:spcBef>
                <a:spcPts val="0"/>
              </a:spcBef>
              <a:buNone/>
            </a:pPr>
            <a:r>
              <a:rPr lang="ru-RU" sz="1800" dirty="0" smtClean="0"/>
              <a:t>В итоге проект Конституционного совещания вобрал в себя  многие  положения  проекта конституционной  комиссии и  был принят  за основу  при окончательной доработке Конституции  с привлечением субъектов Российской Федерации, депутатов, их различных фракций, специалистов, рабочих групп. После значительной  доработки этот проект  Конституции был вынесен президентом на всенародное голосование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0" y="-214338"/>
            <a:ext cx="8643966" cy="1143008"/>
          </a:xfrm>
        </p:spPr>
        <p:txBody>
          <a:bodyPr>
            <a:normAutofit/>
          </a:bodyPr>
          <a:lstStyle/>
          <a:p>
            <a:r>
              <a:rPr lang="ru-RU" sz="4400" dirty="0" smtClean="0">
                <a:solidFill>
                  <a:schemeClr val="tx1"/>
                </a:solidFill>
              </a:rPr>
              <a:t>               Голосование</a:t>
            </a:r>
            <a:endParaRPr lang="ru-RU" sz="4400" dirty="0">
              <a:solidFill>
                <a:schemeClr val="tx1"/>
              </a:solidFill>
            </a:endParaRPr>
          </a:p>
        </p:txBody>
      </p:sp>
      <p:sp>
        <p:nvSpPr>
          <p:cNvPr id="7" name="Текст 6"/>
          <p:cNvSpPr>
            <a:spLocks noGrp="1"/>
          </p:cNvSpPr>
          <p:nvPr>
            <p:ph type="body" idx="2"/>
          </p:nvPr>
        </p:nvSpPr>
        <p:spPr>
          <a:xfrm>
            <a:off x="215008" y="987185"/>
            <a:ext cx="4964562" cy="5812128"/>
          </a:xfrm>
        </p:spPr>
        <p:txBody>
          <a:bodyPr>
            <a:noAutofit/>
          </a:bodyPr>
          <a:lstStyle/>
          <a:p>
            <a:pPr algn="just">
              <a:lnSpc>
                <a:spcPct val="120000"/>
              </a:lnSpc>
            </a:pPr>
            <a:r>
              <a:rPr lang="ru-RU" sz="1800" dirty="0" smtClean="0"/>
              <a:t>15 октября 1993 г. президент Ельцин  подписал указ  о всенародном голосовании по проекту Конституции России и утвердил «Положение о всенародном  голосовании по проекту  РФ        12 декабря 1993 года». Согласно Положению, Конституция считалась одобренной. Термин «всенародное голосование» был использован  для того, чтобы обойти положение действовавшего Закона о референдуме РСФСР, согласно ст. 9 которого референдум мог быть назначен лишь Съездом народных депутатов или Верховным  Советом РФ. Голосование состоялось. За принятие  Конституции проголосовало 58,43%, против – 41,57%. Новая Конституция была принята и вступила в действие со дня её опубликование  в  «Российской газете – 25 декабря 1993 года.</a:t>
            </a:r>
            <a:endParaRPr lang="ru-RU" sz="1800" dirty="0"/>
          </a:p>
        </p:txBody>
      </p:sp>
      <p:pic>
        <p:nvPicPr>
          <p:cNvPr id="10" name="Содержимое 9" descr="280px-Бюллетень_для_голосования_по_конституции_РФ.jpg"/>
          <p:cNvPicPr>
            <a:picLocks noGrp="1" noChangeAspect="1"/>
          </p:cNvPicPr>
          <p:nvPr>
            <p:ph sz="half" idx="1"/>
          </p:nvPr>
        </p:nvPicPr>
        <p:blipFill>
          <a:blip r:embed="rId3"/>
          <a:stretch>
            <a:fillRect/>
          </a:stretch>
        </p:blipFill>
        <p:spPr>
          <a:xfrm>
            <a:off x="5179570" y="1026707"/>
            <a:ext cx="3705391" cy="5544616"/>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4400" dirty="0" smtClean="0">
                <a:solidFill>
                  <a:schemeClr val="tx1"/>
                </a:solidFill>
              </a:rPr>
              <a:t>Структура</a:t>
            </a:r>
            <a:endParaRPr lang="ru-RU" sz="4400" dirty="0">
              <a:solidFill>
                <a:schemeClr val="tx1"/>
              </a:solidFill>
            </a:endParaRPr>
          </a:p>
        </p:txBody>
      </p:sp>
      <p:sp>
        <p:nvSpPr>
          <p:cNvPr id="6" name="Текст 5"/>
          <p:cNvSpPr>
            <a:spLocks noGrp="1"/>
          </p:cNvSpPr>
          <p:nvPr>
            <p:ph idx="1"/>
          </p:nvPr>
        </p:nvSpPr>
        <p:spPr>
          <a:xfrm>
            <a:off x="457200" y="1417638"/>
            <a:ext cx="8229600" cy="4891682"/>
          </a:xfrm>
        </p:spPr>
        <p:txBody>
          <a:bodyPr>
            <a:normAutofit fontScale="62500" lnSpcReduction="20000"/>
          </a:bodyPr>
          <a:lstStyle/>
          <a:p>
            <a:pPr marL="137160" indent="0" algn="just">
              <a:lnSpc>
                <a:spcPct val="150000"/>
              </a:lnSpc>
              <a:buNone/>
            </a:pPr>
            <a:r>
              <a:rPr lang="ru-RU" dirty="0" smtClean="0"/>
              <a:t>Действующая Конституция России состоит из Преамбулы и двух разделов. </a:t>
            </a:r>
          </a:p>
          <a:p>
            <a:pPr marL="137160" indent="0" algn="just">
              <a:lnSpc>
                <a:spcPct val="150000"/>
              </a:lnSpc>
              <a:buNone/>
            </a:pPr>
            <a:r>
              <a:rPr lang="ru-RU" dirty="0" smtClean="0"/>
              <a:t>         В Преамбуле провозглашается, что народ России принимает данную Конституцию; закрепляются демократические и гуманистические ценности; определяется место России в современном мире.</a:t>
            </a:r>
          </a:p>
          <a:p>
            <a:pPr marL="137160" indent="0" algn="just">
              <a:lnSpc>
                <a:spcPct val="150000"/>
              </a:lnSpc>
              <a:buNone/>
            </a:pPr>
            <a:r>
              <a:rPr lang="ru-RU" dirty="0" smtClean="0"/>
              <a:t>         Первый раздел включает 9 глав и состоит из 137 статьей, закрепляющих основы политической, общественной, правовой,  экономической, социальной систем в Российской Федерации, основные права и свободы личности, федеративное устройство Российской Федерации, статус органов публичной власти, а также порядок пересмотра Конституции и внесения в неё поправок. </a:t>
            </a:r>
          </a:p>
          <a:p>
            <a:pPr marL="137160" indent="0" algn="just">
              <a:lnSpc>
                <a:spcPct val="150000"/>
              </a:lnSpc>
              <a:buNone/>
            </a:pPr>
            <a:r>
              <a:rPr lang="ru-RU" dirty="0" smtClean="0"/>
              <a:t>         Второй раздел определяет заключительные и переходные положения и служит основой преемственности и стабильности  конституционно-правовых норм.</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28596" y="0"/>
            <a:ext cx="8229600" cy="1143000"/>
          </a:xfrm>
        </p:spPr>
        <p:txBody>
          <a:bodyPr>
            <a:normAutofit fontScale="90000"/>
          </a:bodyPr>
          <a:lstStyle/>
          <a:p>
            <a:r>
              <a:rPr lang="ru-RU" dirty="0" smtClean="0">
                <a:solidFill>
                  <a:schemeClr val="tx1"/>
                </a:solidFill>
              </a:rPr>
              <a:t>Конституция и ограничение прав, свобод человека и гражданина</a:t>
            </a:r>
            <a:endParaRPr lang="ru-RU" dirty="0">
              <a:solidFill>
                <a:schemeClr val="tx1"/>
              </a:solidFill>
            </a:endParaRPr>
          </a:p>
        </p:txBody>
      </p:sp>
      <p:sp>
        <p:nvSpPr>
          <p:cNvPr id="10" name="Текст 9"/>
          <p:cNvSpPr>
            <a:spLocks noGrp="1"/>
          </p:cNvSpPr>
          <p:nvPr>
            <p:ph idx="1"/>
          </p:nvPr>
        </p:nvSpPr>
        <p:spPr>
          <a:xfrm>
            <a:off x="0" y="1214422"/>
            <a:ext cx="9144000" cy="5643578"/>
          </a:xfrm>
        </p:spPr>
        <p:txBody>
          <a:bodyPr>
            <a:noAutofit/>
          </a:bodyPr>
          <a:lstStyle/>
          <a:p>
            <a:pPr marL="137160" indent="0" algn="just">
              <a:buNone/>
            </a:pPr>
            <a:r>
              <a:rPr lang="ru-RU" sz="1800" dirty="0" smtClean="0"/>
              <a:t>        Несмотря на то, что права человека и гражданина в соответствии с Конституцией России являются высшей ценностью, Конституция России допускает их ограничение. На основании ст.55  Конституции России, такие  ограничения должны удовлетворять следующим требованием:</a:t>
            </a:r>
          </a:p>
          <a:p>
            <a:pPr algn="just"/>
            <a:r>
              <a:rPr lang="ru-RU" sz="1800" dirty="0" smtClean="0"/>
              <a:t> Ограничение  прав не должно достигать таких размеров, при которых можно  будет говорить об отмене или даже умалении отдельных прав человека и гражданина, подразумевающем законодательное установление в  сфере соответствующих прав и свобод меры свободы меньшей, чем необходимая с точки зрения основного содержания этих прав и свобод ;</a:t>
            </a:r>
          </a:p>
          <a:p>
            <a:pPr algn="just"/>
            <a:r>
              <a:rPr lang="ru-RU" sz="1800" dirty="0" smtClean="0"/>
              <a:t>Никакие ограничения прав и свобод человека и гражданина не могут быть сделаны  на основе  подзаконных актов;</a:t>
            </a:r>
          </a:p>
          <a:p>
            <a:pPr algn="just"/>
            <a:r>
              <a:rPr lang="ru-RU" sz="1800" dirty="0" smtClean="0"/>
              <a:t>Исчерпывающим перечнем оснований для ограничения прав и свобод человека и гражданина является «защита основ конституционного строя, нравственности, здоровья, прав и законных интересов других лиц, обеспечения обороны страны и безопасности государства».</a:t>
            </a:r>
          </a:p>
          <a:p>
            <a:pPr algn="just"/>
            <a:r>
              <a:rPr lang="ru-RU" sz="1800" dirty="0" smtClean="0"/>
              <a:t>Ограничение права и свобод не должно превышать минимально необходимую меру, позволяющую реализовать приведенные в предыдущем пункте цели; </a:t>
            </a:r>
          </a:p>
          <a:p>
            <a:pPr algn="just"/>
            <a:r>
              <a:rPr lang="ru-RU" sz="1800" dirty="0" smtClean="0"/>
              <a:t> Должны  одновременно выполняться</a:t>
            </a:r>
            <a:r>
              <a:rPr lang="en-US" sz="1800" dirty="0" smtClean="0"/>
              <a:t> </a:t>
            </a:r>
            <a:r>
              <a:rPr lang="ru-RU" sz="1800" dirty="0" smtClean="0"/>
              <a:t>все перечисленные требования, а также остальные требования Конституции России.</a:t>
            </a:r>
          </a:p>
          <a:p>
            <a:pPr marL="137160" indent="0">
              <a:buNone/>
            </a:pPr>
            <a:r>
              <a:rPr lang="ru-RU" sz="1800" dirty="0" smtClean="0"/>
              <a:t>В противном случае ограничение прав и свобод человека считается антиконституционным.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smtClean="0">
                <a:solidFill>
                  <a:schemeClr val="tx1"/>
                </a:solidFill>
              </a:rPr>
              <a:t>Равноправие женщин и мужчин</a:t>
            </a:r>
            <a:endParaRPr lang="ru-RU" dirty="0">
              <a:solidFill>
                <a:schemeClr val="tx1"/>
              </a:solidFill>
            </a:endParaRPr>
          </a:p>
        </p:txBody>
      </p:sp>
      <p:sp>
        <p:nvSpPr>
          <p:cNvPr id="5" name="Содержимое 4"/>
          <p:cNvSpPr>
            <a:spLocks noGrp="1"/>
          </p:cNvSpPr>
          <p:nvPr>
            <p:ph idx="1"/>
          </p:nvPr>
        </p:nvSpPr>
        <p:spPr>
          <a:xfrm>
            <a:off x="457200" y="1340768"/>
            <a:ext cx="8229600" cy="5256584"/>
          </a:xfrm>
        </p:spPr>
        <p:txBody>
          <a:bodyPr>
            <a:normAutofit lnSpcReduction="10000"/>
          </a:bodyPr>
          <a:lstStyle/>
          <a:p>
            <a:pPr marL="0" indent="0" algn="just">
              <a:lnSpc>
                <a:spcPct val="130000"/>
              </a:lnSpc>
              <a:spcBef>
                <a:spcPts val="0"/>
              </a:spcBef>
              <a:buNone/>
            </a:pPr>
            <a:r>
              <a:rPr lang="ru-RU" sz="1800" dirty="0" smtClean="0"/>
              <a:t>Особого внимания в этом отношении требуют женщины. Впервые вопрос о равенстве  прав мужчины и женщины стал решаться идеологами  Великой французской революции. </a:t>
            </a:r>
          </a:p>
          <a:p>
            <a:pPr marL="0" indent="0" algn="just">
              <a:lnSpc>
                <a:spcPct val="130000"/>
              </a:lnSpc>
              <a:spcBef>
                <a:spcPts val="0"/>
              </a:spcBef>
              <a:buNone/>
            </a:pPr>
            <a:r>
              <a:rPr lang="ru-RU" sz="1800" dirty="0" smtClean="0"/>
              <a:t>В 1791 году был принят Закон о женском образовании и предоставлены некоторые гражданские права. Но в годы Термидорианской реакции эти позиции были потеснены. </a:t>
            </a:r>
          </a:p>
          <a:p>
            <a:pPr marL="0" indent="0" algn="just">
              <a:lnSpc>
                <a:spcPct val="130000"/>
              </a:lnSpc>
              <a:spcBef>
                <a:spcPts val="0"/>
              </a:spcBef>
              <a:buNone/>
            </a:pPr>
            <a:r>
              <a:rPr lang="ru-RU" sz="1800" dirty="0" smtClean="0"/>
              <a:t>В конце 19-го начале 20 вв. В Германии распространилась теория «трех К» –  </a:t>
            </a:r>
            <a:r>
              <a:rPr lang="en-US" sz="1800" dirty="0" smtClean="0"/>
              <a:t>Kinder</a:t>
            </a:r>
            <a:r>
              <a:rPr lang="ru-RU" sz="1800" dirty="0" smtClean="0"/>
              <a:t>, </a:t>
            </a:r>
            <a:r>
              <a:rPr lang="en-US" sz="1800" dirty="0" smtClean="0"/>
              <a:t>Kuche</a:t>
            </a:r>
            <a:r>
              <a:rPr lang="ru-RU" sz="1800" dirty="0" smtClean="0"/>
              <a:t>,</a:t>
            </a:r>
            <a:r>
              <a:rPr lang="en-US" sz="1800" dirty="0" smtClean="0"/>
              <a:t> </a:t>
            </a:r>
            <a:r>
              <a:rPr lang="en-US" sz="1800" dirty="0" err="1" smtClean="0"/>
              <a:t>Kirche</a:t>
            </a:r>
            <a:r>
              <a:rPr lang="ru-RU" sz="1800" dirty="0" smtClean="0"/>
              <a:t> (дети, кухня, церковь), но параллельно  развивались и другие направления общественного мнения. </a:t>
            </a:r>
          </a:p>
          <a:p>
            <a:pPr marL="0" indent="0" algn="just">
              <a:lnSpc>
                <a:spcPct val="130000"/>
              </a:lnSpc>
              <a:spcBef>
                <a:spcPts val="0"/>
              </a:spcBef>
              <a:buNone/>
            </a:pPr>
            <a:r>
              <a:rPr lang="ru-RU" sz="1800" dirty="0" smtClean="0"/>
              <a:t>В Великобритании в 1847 году принят Закон о 10-часовом  рабочем дне для женщин и открыт доступ к профессии учителя. </a:t>
            </a:r>
          </a:p>
          <a:p>
            <a:pPr marL="0" indent="0" algn="just">
              <a:lnSpc>
                <a:spcPct val="130000"/>
              </a:lnSpc>
              <a:spcBef>
                <a:spcPts val="0"/>
              </a:spcBef>
              <a:buNone/>
            </a:pPr>
            <a:r>
              <a:rPr lang="ru-RU" sz="1800" dirty="0" smtClean="0"/>
              <a:t>В США с 1848 года замужние женщины имели право на собственность, а 1880</a:t>
            </a:r>
            <a:r>
              <a:rPr lang="en-US" sz="1800" dirty="0" smtClean="0"/>
              <a:t>  </a:t>
            </a:r>
            <a:r>
              <a:rPr lang="ru-RU" sz="1800" dirty="0" smtClean="0"/>
              <a:t>года – возможность быть членами профсоюзов. </a:t>
            </a:r>
          </a:p>
          <a:p>
            <a:pPr marL="0" indent="0" algn="just">
              <a:lnSpc>
                <a:spcPct val="130000"/>
              </a:lnSpc>
              <a:spcBef>
                <a:spcPts val="0"/>
              </a:spcBef>
              <a:buNone/>
            </a:pPr>
            <a:r>
              <a:rPr lang="ru-RU" sz="1800" dirty="0" smtClean="0"/>
              <a:t>Избирательным правом впервые воспользовались женщины Новой Зеландии в 1893 году.</a:t>
            </a:r>
            <a:endParaRPr lang="ru-RU"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normAutofit fontScale="90000"/>
          </a:bodyPr>
          <a:lstStyle/>
          <a:p>
            <a:r>
              <a:rPr lang="ru-RU" dirty="0" smtClean="0">
                <a:solidFill>
                  <a:schemeClr val="tx1"/>
                </a:solidFill>
              </a:rPr>
              <a:t>Демократические  принципы закрепления и обеспечения прав и свобод человека и гражданина</a:t>
            </a:r>
            <a:endParaRPr lang="ru-RU" dirty="0">
              <a:solidFill>
                <a:schemeClr val="tx1"/>
              </a:solidFill>
            </a:endParaRPr>
          </a:p>
        </p:txBody>
      </p:sp>
      <p:sp>
        <p:nvSpPr>
          <p:cNvPr id="11" name="Текст 10"/>
          <p:cNvSpPr>
            <a:spLocks noGrp="1"/>
          </p:cNvSpPr>
          <p:nvPr>
            <p:ph idx="1"/>
          </p:nvPr>
        </p:nvSpPr>
        <p:spPr>
          <a:xfrm>
            <a:off x="179512" y="1857364"/>
            <a:ext cx="8784976" cy="4709160"/>
          </a:xfrm>
        </p:spPr>
        <p:txBody>
          <a:bodyPr>
            <a:normAutofit fontScale="62500" lnSpcReduction="20000"/>
          </a:bodyPr>
          <a:lstStyle/>
          <a:p>
            <a:pPr marL="0" indent="0" algn="just">
              <a:lnSpc>
                <a:spcPct val="140000"/>
              </a:lnSpc>
              <a:spcBef>
                <a:spcPts val="0"/>
              </a:spcBef>
              <a:buNone/>
            </a:pPr>
            <a:r>
              <a:rPr lang="ru-RU" dirty="0" smtClean="0"/>
              <a:t>       Понятия </a:t>
            </a:r>
            <a:r>
              <a:rPr lang="ru-RU" u="sng" dirty="0" smtClean="0"/>
              <a:t> демократии  </a:t>
            </a:r>
            <a:r>
              <a:rPr lang="ru-RU" dirty="0" smtClean="0"/>
              <a:t>и </a:t>
            </a:r>
            <a:r>
              <a:rPr lang="ru-RU" u="sng" dirty="0" smtClean="0"/>
              <a:t> правового государства </a:t>
            </a:r>
            <a:r>
              <a:rPr lang="ru-RU" dirty="0" smtClean="0"/>
              <a:t> в определённой мере  связаны с пониманием  соотношения прав и свобод человека и государственной власти. Любой  индивид наделен определённой  степенью свободы. Однако при реализации  своих интересов  индивид должен  учитывать  интересы других  индивидов- таких же членов общества, как и он. В этом и заключается  ограничение свободы индивида правом  до определенной степени.</a:t>
            </a:r>
          </a:p>
          <a:p>
            <a:pPr marL="0" indent="0" algn="just">
              <a:lnSpc>
                <a:spcPct val="140000"/>
              </a:lnSpc>
              <a:spcBef>
                <a:spcPts val="0"/>
              </a:spcBef>
              <a:buNone/>
            </a:pPr>
            <a:r>
              <a:rPr lang="ru-RU" dirty="0" smtClean="0"/>
              <a:t>       Свобода – это способность и возможность  сознательно – волевого  выбора индивидом  своего поведения. Она предполагает  определенную независимость человека от внешних условий  и обстоятельств.</a:t>
            </a:r>
          </a:p>
          <a:p>
            <a:pPr marL="0" indent="0" algn="just">
              <a:lnSpc>
                <a:spcPct val="140000"/>
              </a:lnSpc>
              <a:spcBef>
                <a:spcPts val="0"/>
              </a:spcBef>
              <a:buNone/>
            </a:pPr>
            <a:r>
              <a:rPr lang="ru-RU" dirty="0" smtClean="0"/>
              <a:t>       Право – это всегда частичное ограничение  свободы личности  необходимое  для совместного сосуществования свободных граждан.</a:t>
            </a:r>
          </a:p>
          <a:p>
            <a:pPr marL="0" indent="0" algn="just">
              <a:lnSpc>
                <a:spcPct val="140000"/>
              </a:lnSpc>
              <a:spcBef>
                <a:spcPts val="0"/>
              </a:spcBef>
              <a:buNone/>
            </a:pPr>
            <a:r>
              <a:rPr lang="ru-RU" dirty="0" smtClean="0"/>
              <a:t>       Категории  права существуют в трех основных видах: неотъемлемые права (базовые), временно-неотъемлемые и полностью  </a:t>
            </a:r>
            <a:r>
              <a:rPr lang="ru-RU" dirty="0" err="1" smtClean="0"/>
              <a:t>отъемлемые</a:t>
            </a:r>
            <a:r>
              <a:rPr lang="ru-RU" dirty="0" smtClean="0"/>
              <a:t>.</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563</TotalTime>
  <Words>1585</Words>
  <Application>Microsoft Office PowerPoint</Application>
  <PresentationFormat>Экран (4:3)</PresentationFormat>
  <Paragraphs>90</Paragraphs>
  <Slides>15</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15</vt:i4>
      </vt:variant>
    </vt:vector>
  </HeadingPairs>
  <TitlesOfParts>
    <vt:vector size="24" baseType="lpstr">
      <vt:lpstr>Arial</vt:lpstr>
      <vt:lpstr>Book Antiqua</vt:lpstr>
      <vt:lpstr>Calibri</vt:lpstr>
      <vt:lpstr>Lucida Sans</vt:lpstr>
      <vt:lpstr>Times New Roman</vt:lpstr>
      <vt:lpstr>Wingdings</vt:lpstr>
      <vt:lpstr>Wingdings 2</vt:lpstr>
      <vt:lpstr>Wingdings 3</vt:lpstr>
      <vt:lpstr>Апекс</vt:lpstr>
      <vt:lpstr>25 лет Российской Конституции</vt:lpstr>
      <vt:lpstr>История конституции</vt:lpstr>
      <vt:lpstr>Разработка  проекта</vt:lpstr>
      <vt:lpstr>Конституционный кризис в России(1992-1993)</vt:lpstr>
      <vt:lpstr>               Голосование</vt:lpstr>
      <vt:lpstr>Структура</vt:lpstr>
      <vt:lpstr>Конституция и ограничение прав, свобод человека и гражданина</vt:lpstr>
      <vt:lpstr>Равноправие женщин и мужчин</vt:lpstr>
      <vt:lpstr>Демократические  принципы закрепления и обеспечения прав и свобод человека и гражданина</vt:lpstr>
      <vt:lpstr>Классификация прав и свобод человека и гражданина</vt:lpstr>
      <vt:lpstr>Личные</vt:lpstr>
      <vt:lpstr>Политические</vt:lpstr>
      <vt:lpstr>Социально-экономические</vt:lpstr>
      <vt:lpstr>Культурные</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Alaki</dc:creator>
  <cp:lastModifiedBy>Ольга</cp:lastModifiedBy>
  <cp:revision>62</cp:revision>
  <dcterms:created xsi:type="dcterms:W3CDTF">2001-12-31T17:45:31Z</dcterms:created>
  <dcterms:modified xsi:type="dcterms:W3CDTF">2018-12-02T11:16:12Z</dcterms:modified>
</cp:coreProperties>
</file>